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59" r:id="rId8"/>
    <p:sldId id="260" r:id="rId9"/>
    <p:sldId id="261" r:id="rId10"/>
    <p:sldId id="257" r:id="rId11"/>
    <p:sldId id="266" r:id="rId12"/>
    <p:sldId id="267" r:id="rId13"/>
    <p:sldId id="268" r:id="rId14"/>
    <p:sldId id="272" r:id="rId15"/>
    <p:sldId id="269" r:id="rId16"/>
    <p:sldId id="271" r:id="rId17"/>
    <p:sldId id="270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88BA-3411-444E-A67A-5FECB9C607DA}" type="datetimeFigureOut">
              <a:rPr lang="en-US" smtClean="0"/>
              <a:t>10/18/2013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3ABC-6D43-4564-ADC2-734ED4EC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0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88BA-3411-444E-A67A-5FECB9C607DA}" type="datetimeFigureOut">
              <a:rPr lang="en-US" smtClean="0"/>
              <a:t>10/18/2013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3ABC-6D43-4564-ADC2-734ED4EC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3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88BA-3411-444E-A67A-5FECB9C607DA}" type="datetimeFigureOut">
              <a:rPr lang="en-US" smtClean="0"/>
              <a:t>10/18/2013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3ABC-6D43-4564-ADC2-734ED4EC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335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88BA-3411-444E-A67A-5FECB9C607DA}" type="datetimeFigureOut">
              <a:rPr lang="en-US" smtClean="0"/>
              <a:t>10/18/2013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3ABC-6D43-4564-ADC2-734ED4EC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7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88BA-3411-444E-A67A-5FECB9C607DA}" type="datetimeFigureOut">
              <a:rPr lang="en-US" smtClean="0"/>
              <a:t>10/18/2013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3ABC-6D43-4564-ADC2-734ED4EC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9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88BA-3411-444E-A67A-5FECB9C607DA}" type="datetimeFigureOut">
              <a:rPr lang="en-US" smtClean="0"/>
              <a:t>10/18/2013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3ABC-6D43-4564-ADC2-734ED4EC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89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88BA-3411-444E-A67A-5FECB9C607DA}" type="datetimeFigureOut">
              <a:rPr lang="en-US" smtClean="0"/>
              <a:t>10/18/2013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3ABC-6D43-4564-ADC2-734ED4EC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292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88BA-3411-444E-A67A-5FECB9C607DA}" type="datetimeFigureOut">
              <a:rPr lang="en-US" smtClean="0"/>
              <a:t>10/18/2013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3ABC-6D43-4564-ADC2-734ED4EC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5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88BA-3411-444E-A67A-5FECB9C607DA}" type="datetimeFigureOut">
              <a:rPr lang="en-US" smtClean="0"/>
              <a:t>10/18/2013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3ABC-6D43-4564-ADC2-734ED4EC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7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88BA-3411-444E-A67A-5FECB9C607DA}" type="datetimeFigureOut">
              <a:rPr lang="en-US" smtClean="0"/>
              <a:t>10/18/2013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3ABC-6D43-4564-ADC2-734ED4EC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91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88BA-3411-444E-A67A-5FECB9C607DA}" type="datetimeFigureOut">
              <a:rPr lang="en-US" smtClean="0"/>
              <a:t>10/18/2013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3ABC-6D43-4564-ADC2-734ED4EC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4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488BA-3411-444E-A67A-5FECB9C607DA}" type="datetimeFigureOut">
              <a:rPr lang="en-US" smtClean="0"/>
              <a:t>10/18/2013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B3ABC-6D43-4564-ADC2-734ED4EC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0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8201"/>
            <a:ext cx="8305800" cy="2514599"/>
          </a:xfrm>
        </p:spPr>
        <p:txBody>
          <a:bodyPr>
            <a:noAutofit/>
          </a:bodyPr>
          <a:lstStyle/>
          <a:p>
            <a:r>
              <a:rPr lang="en-US" sz="8800" b="1" dirty="0" smtClean="0"/>
              <a:t>Writing Dos</a:t>
            </a:r>
            <a:r>
              <a:rPr lang="en-US" sz="8800" b="1" dirty="0"/>
              <a:t> </a:t>
            </a:r>
            <a:r>
              <a:rPr lang="en-US" sz="8800" b="1" dirty="0" smtClean="0"/>
              <a:t>and Don’ts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0"/>
            <a:ext cx="8229600" cy="25908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Lucida Handwriting" pitchFamily="66" charset="0"/>
              </a:rPr>
              <a:t>Ms. Eddleston’s Guide to Common Errors and Things to Avoid When Writing Formally  </a:t>
            </a:r>
            <a:endParaRPr lang="en-US" sz="4400" b="1" dirty="0">
              <a:solidFill>
                <a:srgbClr val="0070C0"/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96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internetmonk.com/wp-content/uploads/mean-old-lad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37967"/>
            <a:ext cx="5181600" cy="605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835246"/>
            <a:ext cx="2819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Does </a:t>
            </a:r>
            <a:r>
              <a:rPr lang="en-US" sz="4800" b="1" dirty="0">
                <a:solidFill>
                  <a:srgbClr val="FF0000"/>
                </a:solidFill>
              </a:rPr>
              <a:t>she</a:t>
            </a:r>
            <a:r>
              <a:rPr lang="en-US" sz="4800" b="1" dirty="0"/>
              <a:t> </a:t>
            </a:r>
            <a:endParaRPr lang="en-US" sz="4800" b="1" dirty="0" smtClean="0"/>
          </a:p>
          <a:p>
            <a:r>
              <a:rPr lang="en-US" sz="4800" b="1" i="1" dirty="0" smtClean="0"/>
              <a:t>look</a:t>
            </a:r>
            <a:r>
              <a:rPr lang="en-US" sz="4800" b="1" dirty="0" smtClean="0"/>
              <a:t> </a:t>
            </a:r>
            <a:r>
              <a:rPr lang="en-US" sz="4800" b="1" dirty="0"/>
              <a:t>like </a:t>
            </a:r>
            <a:endParaRPr lang="en-US" sz="4800" b="1" dirty="0" smtClean="0"/>
          </a:p>
          <a:p>
            <a:r>
              <a:rPr lang="en-US" sz="4800" b="1" dirty="0" smtClean="0">
                <a:solidFill>
                  <a:srgbClr val="FF0000"/>
                </a:solidFill>
              </a:rPr>
              <a:t>she</a:t>
            </a:r>
            <a:r>
              <a:rPr lang="en-US" sz="4800" b="1" dirty="0" smtClean="0"/>
              <a:t> </a:t>
            </a:r>
            <a:r>
              <a:rPr lang="en-US" sz="4800" b="1" dirty="0"/>
              <a:t>would </a:t>
            </a:r>
            <a:endParaRPr lang="en-US" sz="4800" b="1" dirty="0" smtClean="0"/>
          </a:p>
          <a:p>
            <a:r>
              <a:rPr lang="en-US" sz="4800" b="1" dirty="0" smtClean="0"/>
              <a:t>enjoy </a:t>
            </a:r>
            <a:r>
              <a:rPr lang="en-US" sz="4800" b="1" dirty="0"/>
              <a:t>to </a:t>
            </a:r>
            <a:r>
              <a:rPr lang="en-US" sz="4800" b="1" dirty="0" smtClean="0"/>
              <a:t>playing </a:t>
            </a:r>
            <a:r>
              <a:rPr lang="en-US" sz="4800" b="1" dirty="0"/>
              <a:t>crab soccer?</a:t>
            </a:r>
          </a:p>
        </p:txBody>
      </p:sp>
    </p:spTree>
    <p:extLst>
      <p:ext uri="{BB962C8B-B14F-4D97-AF65-F5344CB8AC3E}">
        <p14:creationId xmlns:p14="http://schemas.microsoft.com/office/powerpoint/2010/main" val="270125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Instead of using </a:t>
            </a:r>
            <a:r>
              <a:rPr lang="en-US" sz="6600" b="1" dirty="0" smtClean="0">
                <a:solidFill>
                  <a:srgbClr val="FF0000"/>
                </a:solidFill>
              </a:rPr>
              <a:t>You</a:t>
            </a:r>
            <a:r>
              <a:rPr lang="en-US" sz="6600" b="1" dirty="0" smtClean="0"/>
              <a:t>: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229600" cy="4572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People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>will greatly enjoy the new after school activity of crab soccer in the gym.  </a:t>
            </a:r>
            <a:r>
              <a:rPr lang="en-US" sz="4000" b="1" dirty="0" smtClean="0">
                <a:solidFill>
                  <a:srgbClr val="FF0000"/>
                </a:solidFill>
              </a:rPr>
              <a:t>People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>will have fun, get exercise, and learn soccer rules.  That is why </a:t>
            </a:r>
            <a:r>
              <a:rPr lang="en-US" sz="4000" b="1" dirty="0" smtClean="0">
                <a:solidFill>
                  <a:srgbClr val="FF0000"/>
                </a:solidFill>
              </a:rPr>
              <a:t>people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>will like my idea of playing crab soccer as a new after school activity here at QRMHS.</a:t>
            </a:r>
          </a:p>
          <a:p>
            <a:pPr algn="l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932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/>
              <a:t>Instead of using </a:t>
            </a:r>
            <a:r>
              <a:rPr lang="en-US" sz="6600" b="1" dirty="0">
                <a:solidFill>
                  <a:srgbClr val="FF0000"/>
                </a:solidFill>
              </a:rPr>
              <a:t>You</a:t>
            </a:r>
            <a:r>
              <a:rPr lang="en-US" sz="6600" b="1" dirty="0"/>
              <a:t>: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848600" cy="4267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Students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>will greatly enjoy the new after school activity of crab soccer in the gym.  </a:t>
            </a:r>
            <a:r>
              <a:rPr lang="en-US" sz="4000" b="1" dirty="0" smtClean="0">
                <a:solidFill>
                  <a:srgbClr val="FF0000"/>
                </a:solidFill>
              </a:rPr>
              <a:t>Students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>will have fun, get exercise, and learn soccer rules.  That is why </a:t>
            </a:r>
            <a:r>
              <a:rPr lang="en-US" sz="4000" b="1" dirty="0" smtClean="0">
                <a:solidFill>
                  <a:srgbClr val="FF0000"/>
                </a:solidFill>
              </a:rPr>
              <a:t>Students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>will like my idea of playing crab soccer as a new after school activity here at QRMHS.</a:t>
            </a:r>
          </a:p>
          <a:p>
            <a:pPr algn="l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7415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Instead of using </a:t>
            </a:r>
            <a:r>
              <a:rPr lang="en-US" sz="6600" b="1" dirty="0">
                <a:solidFill>
                  <a:srgbClr val="FF0000"/>
                </a:solidFill>
              </a:rPr>
              <a:t>You</a:t>
            </a:r>
            <a:r>
              <a:rPr lang="en-US" sz="6600" b="1" dirty="0"/>
              <a:t>: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My friends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>will greatly enjoy the new after school activity of crab soccer in the gym.  </a:t>
            </a:r>
            <a:r>
              <a:rPr lang="en-US" sz="4000" b="1" dirty="0" smtClean="0">
                <a:solidFill>
                  <a:srgbClr val="FF0000"/>
                </a:solidFill>
              </a:rPr>
              <a:t>My friends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>will have fun, get exercise, and learn soccer rules.  That is why </a:t>
            </a:r>
            <a:r>
              <a:rPr lang="en-US" sz="4000" b="1" dirty="0" smtClean="0">
                <a:solidFill>
                  <a:srgbClr val="FF0000"/>
                </a:solidFill>
              </a:rPr>
              <a:t>my friends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>will like my idea of playing crab soccer as a new after school activity here at QRMHS.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21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Instead of using </a:t>
            </a:r>
            <a:r>
              <a:rPr lang="en-US" sz="6000" b="1" dirty="0">
                <a:solidFill>
                  <a:srgbClr val="FF0000"/>
                </a:solidFill>
              </a:rPr>
              <a:t>You</a:t>
            </a:r>
            <a:r>
              <a:rPr lang="en-US" sz="6000" b="1" dirty="0"/>
              <a:t>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One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>will greatly enjoy the new after school activity of crab soccer in the gym.  </a:t>
            </a:r>
            <a:r>
              <a:rPr lang="en-US" sz="4000" b="1" dirty="0" smtClean="0">
                <a:solidFill>
                  <a:srgbClr val="FF0000"/>
                </a:solidFill>
              </a:rPr>
              <a:t>One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>will have fun, get exercise, and learn soccer rules.  That is why </a:t>
            </a:r>
            <a:r>
              <a:rPr lang="en-US" sz="4000" b="1" dirty="0" smtClean="0">
                <a:solidFill>
                  <a:srgbClr val="FF0000"/>
                </a:solidFill>
              </a:rPr>
              <a:t>one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>will like my idea of playing crab soccer as a new after school activity here at QRMHS.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1736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8382000" cy="15240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Another MCAS Example Response Issue: the word </a:t>
            </a:r>
            <a:r>
              <a:rPr lang="en-US" sz="5400" b="1" dirty="0" smtClean="0">
                <a:solidFill>
                  <a:srgbClr val="FF0000"/>
                </a:solidFill>
              </a:rPr>
              <a:t>Will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8305800" cy="35814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0070C0"/>
                </a:solidFill>
              </a:rPr>
              <a:t>My friends </a:t>
            </a:r>
            <a:r>
              <a:rPr lang="en-US" sz="3600" b="1" dirty="0">
                <a:solidFill>
                  <a:srgbClr val="FF0000"/>
                </a:solidFill>
              </a:rPr>
              <a:t>will</a:t>
            </a:r>
            <a:r>
              <a:rPr lang="en-US" sz="3600" b="1" dirty="0">
                <a:solidFill>
                  <a:srgbClr val="0070C0"/>
                </a:solidFill>
              </a:rPr>
              <a:t> greatly enjoy the new after school activity of crab soccer in the gym.  My friends </a:t>
            </a:r>
            <a:r>
              <a:rPr lang="en-US" sz="3600" b="1" dirty="0">
                <a:solidFill>
                  <a:srgbClr val="FF0000"/>
                </a:solidFill>
              </a:rPr>
              <a:t>will</a:t>
            </a:r>
            <a:r>
              <a:rPr lang="en-US" sz="3600" b="1" dirty="0">
                <a:solidFill>
                  <a:srgbClr val="0070C0"/>
                </a:solidFill>
              </a:rPr>
              <a:t> have fun, get exercise, and learn soccer rules.  That is why my friends </a:t>
            </a:r>
            <a:r>
              <a:rPr lang="en-US" sz="3600" b="1" dirty="0">
                <a:solidFill>
                  <a:srgbClr val="FF0000"/>
                </a:solidFill>
              </a:rPr>
              <a:t>will</a:t>
            </a:r>
            <a:r>
              <a:rPr lang="en-US" sz="3600" b="1" dirty="0">
                <a:solidFill>
                  <a:srgbClr val="0070C0"/>
                </a:solidFill>
              </a:rPr>
              <a:t> like my idea of playing crab soccer as a new after school activity here at QRMHS.</a:t>
            </a:r>
          </a:p>
          <a:p>
            <a:pPr algn="l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409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1816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Think about it… </a:t>
            </a:r>
            <a:r>
              <a:rPr lang="en-US" sz="6000" b="1" dirty="0" smtClean="0">
                <a:solidFill>
                  <a:srgbClr val="FF0000"/>
                </a:solidFill>
              </a:rPr>
              <a:t/>
            </a:r>
            <a:br>
              <a:rPr lang="en-US" sz="6000" b="1" dirty="0" smtClean="0">
                <a:solidFill>
                  <a:srgbClr val="FF0000"/>
                </a:solidFill>
              </a:rPr>
            </a:br>
            <a:r>
              <a:rPr lang="en-US" sz="6000" b="1" dirty="0">
                <a:solidFill>
                  <a:srgbClr val="FF0000"/>
                </a:solidFill>
              </a:rPr>
              <a:t/>
            </a:r>
            <a:br>
              <a:rPr lang="en-US" sz="6000" b="1" dirty="0">
                <a:solidFill>
                  <a:srgbClr val="FF0000"/>
                </a:solidFill>
              </a:rPr>
            </a:br>
            <a:r>
              <a:rPr lang="en-US" sz="6000" b="1" dirty="0" smtClean="0">
                <a:solidFill>
                  <a:srgbClr val="FF0000"/>
                </a:solidFill>
              </a:rPr>
              <a:t>Would</a:t>
            </a:r>
            <a:r>
              <a:rPr lang="en-US" sz="6000" b="1" dirty="0" smtClean="0"/>
              <a:t> a writer really </a:t>
            </a:r>
            <a:r>
              <a:rPr lang="en-US" sz="6000" b="1" dirty="0" smtClean="0">
                <a:solidFill>
                  <a:srgbClr val="FF0000"/>
                </a:solidFill>
              </a:rPr>
              <a:t>KNOW</a:t>
            </a:r>
            <a:r>
              <a:rPr lang="en-US" sz="6000" b="1" dirty="0" smtClean="0"/>
              <a:t> if people </a:t>
            </a:r>
            <a:r>
              <a:rPr lang="en-US" sz="6000" b="1" dirty="0" smtClean="0">
                <a:solidFill>
                  <a:srgbClr val="FF0000"/>
                </a:solidFill>
              </a:rPr>
              <a:t>WILL</a:t>
            </a:r>
            <a:r>
              <a:rPr lang="en-US" sz="6000" b="1" dirty="0" smtClean="0"/>
              <a:t> like his or her idea?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94527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Instead of using </a:t>
            </a:r>
            <a:r>
              <a:rPr lang="en-US" sz="5400" b="1" dirty="0" smtClean="0">
                <a:solidFill>
                  <a:srgbClr val="FF0000"/>
                </a:solidFill>
              </a:rPr>
              <a:t>Will</a:t>
            </a:r>
            <a:r>
              <a:rPr lang="en-US" sz="5400" b="1" dirty="0" smtClean="0"/>
              <a:t>: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39624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0070C0"/>
                </a:solidFill>
              </a:rPr>
              <a:t>My friends </a:t>
            </a:r>
            <a:r>
              <a:rPr lang="en-US" sz="3600" b="1" dirty="0" smtClean="0">
                <a:solidFill>
                  <a:srgbClr val="FF0000"/>
                </a:solidFill>
              </a:rPr>
              <a:t>would likely </a:t>
            </a:r>
            <a:r>
              <a:rPr lang="en-US" sz="3600" b="1" dirty="0" smtClean="0">
                <a:solidFill>
                  <a:srgbClr val="0070C0"/>
                </a:solidFill>
              </a:rPr>
              <a:t>greatly </a:t>
            </a:r>
            <a:r>
              <a:rPr lang="en-US" sz="3600" b="1" dirty="0">
                <a:solidFill>
                  <a:srgbClr val="0070C0"/>
                </a:solidFill>
              </a:rPr>
              <a:t>enjoy the new after school activity of crab soccer in the gym.  My friends </a:t>
            </a:r>
            <a:r>
              <a:rPr lang="en-US" sz="3600" b="1" dirty="0" smtClean="0">
                <a:solidFill>
                  <a:srgbClr val="FF0000"/>
                </a:solidFill>
              </a:rPr>
              <a:t>would likely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have fun, get exercise, and learn soccer rules.  That is why my friends </a:t>
            </a:r>
            <a:r>
              <a:rPr lang="en-US" sz="3600" b="1" dirty="0" smtClean="0">
                <a:solidFill>
                  <a:srgbClr val="FF0000"/>
                </a:solidFill>
              </a:rPr>
              <a:t>would likely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like my idea of playing crab soccer as a new after school activity here at QRMHS.</a:t>
            </a:r>
          </a:p>
          <a:p>
            <a:pPr algn="l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5641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Instead of using </a:t>
            </a:r>
            <a:r>
              <a:rPr lang="en-US" sz="5400" b="1" dirty="0">
                <a:solidFill>
                  <a:srgbClr val="FF0000"/>
                </a:solidFill>
              </a:rPr>
              <a:t>Will</a:t>
            </a:r>
            <a:r>
              <a:rPr lang="en-US" sz="5400" b="1" dirty="0"/>
              <a:t>: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620000" cy="41910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6300" b="1" dirty="0">
                <a:solidFill>
                  <a:srgbClr val="0070C0"/>
                </a:solidFill>
              </a:rPr>
              <a:t>My friends </a:t>
            </a:r>
            <a:r>
              <a:rPr lang="en-US" sz="6300" b="1" dirty="0" smtClean="0">
                <a:solidFill>
                  <a:srgbClr val="FF0000"/>
                </a:solidFill>
              </a:rPr>
              <a:t>will likely </a:t>
            </a:r>
            <a:r>
              <a:rPr lang="en-US" sz="6300" b="1" dirty="0">
                <a:solidFill>
                  <a:srgbClr val="0070C0"/>
                </a:solidFill>
              </a:rPr>
              <a:t>greatly enjoy the new after school activity of crab soccer in the gym.  My friends </a:t>
            </a:r>
            <a:r>
              <a:rPr lang="en-US" sz="6300" b="1" dirty="0" smtClean="0">
                <a:solidFill>
                  <a:srgbClr val="FF0000"/>
                </a:solidFill>
              </a:rPr>
              <a:t>could</a:t>
            </a:r>
            <a:r>
              <a:rPr lang="en-US" sz="6300" b="1" dirty="0" smtClean="0">
                <a:solidFill>
                  <a:srgbClr val="0070C0"/>
                </a:solidFill>
              </a:rPr>
              <a:t> </a:t>
            </a:r>
            <a:r>
              <a:rPr lang="en-US" sz="6300" b="1" dirty="0">
                <a:solidFill>
                  <a:srgbClr val="0070C0"/>
                </a:solidFill>
              </a:rPr>
              <a:t>have fun, get exercise, and learn soccer rules.  That is why </a:t>
            </a:r>
            <a:r>
              <a:rPr lang="en-US" sz="6300" b="1" dirty="0" smtClean="0">
                <a:solidFill>
                  <a:srgbClr val="FF0000"/>
                </a:solidFill>
              </a:rPr>
              <a:t>I think </a:t>
            </a:r>
            <a:r>
              <a:rPr lang="en-US" sz="6300" b="1" dirty="0" smtClean="0">
                <a:solidFill>
                  <a:srgbClr val="0070C0"/>
                </a:solidFill>
              </a:rPr>
              <a:t>my </a:t>
            </a:r>
            <a:r>
              <a:rPr lang="en-US" sz="6300" b="1" dirty="0">
                <a:solidFill>
                  <a:srgbClr val="0070C0"/>
                </a:solidFill>
              </a:rPr>
              <a:t>friends </a:t>
            </a:r>
            <a:r>
              <a:rPr lang="en-US" sz="6300" b="1" dirty="0" smtClean="0">
                <a:solidFill>
                  <a:srgbClr val="FF0000"/>
                </a:solidFill>
              </a:rPr>
              <a:t>will</a:t>
            </a:r>
            <a:r>
              <a:rPr lang="en-US" sz="6300" b="1" dirty="0" smtClean="0">
                <a:solidFill>
                  <a:srgbClr val="0070C0"/>
                </a:solidFill>
              </a:rPr>
              <a:t> </a:t>
            </a:r>
            <a:r>
              <a:rPr lang="en-US" sz="6300" b="1" dirty="0">
                <a:solidFill>
                  <a:srgbClr val="0070C0"/>
                </a:solidFill>
              </a:rPr>
              <a:t>like my idea of playing crab soccer as a new after school activity here at QRMHS.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1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Instead of using </a:t>
            </a:r>
            <a:r>
              <a:rPr lang="en-US" sz="5400" b="1" dirty="0">
                <a:solidFill>
                  <a:srgbClr val="FF0000"/>
                </a:solidFill>
              </a:rPr>
              <a:t>Will</a:t>
            </a:r>
            <a:r>
              <a:rPr lang="en-US" sz="5400" b="1" dirty="0"/>
              <a:t>: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526473" y="1828800"/>
            <a:ext cx="8001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My friends </a:t>
            </a:r>
            <a:r>
              <a:rPr lang="en-US" sz="3600" b="1" dirty="0" smtClean="0">
                <a:solidFill>
                  <a:srgbClr val="FF0000"/>
                </a:solidFill>
              </a:rPr>
              <a:t>may </a:t>
            </a:r>
            <a:r>
              <a:rPr lang="en-US" sz="3600" b="1" dirty="0">
                <a:solidFill>
                  <a:srgbClr val="0070C0"/>
                </a:solidFill>
              </a:rPr>
              <a:t>greatly enjoy the new after school activity of crab soccer in the gym.  My friends </a:t>
            </a:r>
            <a:r>
              <a:rPr lang="en-US" sz="3600" b="1" dirty="0" smtClean="0">
                <a:solidFill>
                  <a:srgbClr val="FF0000"/>
                </a:solidFill>
              </a:rPr>
              <a:t>may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have fun, get exercise, and learn soccer rules.  That is why my friends </a:t>
            </a:r>
            <a:r>
              <a:rPr lang="en-US" sz="3600" b="1" dirty="0" smtClean="0">
                <a:solidFill>
                  <a:srgbClr val="FF0000"/>
                </a:solidFill>
              </a:rPr>
              <a:t>may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like my idea of playing crab soccer as a new after school activity here at QRMHS.</a:t>
            </a:r>
          </a:p>
        </p:txBody>
      </p:sp>
    </p:spTree>
    <p:extLst>
      <p:ext uri="{BB962C8B-B14F-4D97-AF65-F5344CB8AC3E}">
        <p14:creationId xmlns:p14="http://schemas.microsoft.com/office/powerpoint/2010/main" val="210517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1"/>
            <a:ext cx="7696200" cy="299085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Use Formal Language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Avoid slang, text language, and short-cuts.  </a:t>
            </a:r>
            <a:r>
              <a:rPr lang="en-US" sz="44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b/c</a:t>
            </a:r>
            <a:r>
              <a:rPr lang="en-US" sz="4400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n-US" sz="44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w/</a:t>
            </a:r>
            <a:r>
              <a:rPr lang="en-US" sz="4400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, and </a:t>
            </a:r>
            <a:r>
              <a:rPr lang="en-US" sz="44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&amp;</a:t>
            </a:r>
            <a:r>
              <a:rPr lang="en-US" sz="4400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 are not words. </a:t>
            </a:r>
            <a:r>
              <a:rPr lang="en-US" sz="4400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  <a:sym typeface="Wingdings" pitchFamily="2" charset="2"/>
              </a:rPr>
              <a:t></a:t>
            </a:r>
            <a:r>
              <a:rPr lang="en-US" sz="4400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   </a:t>
            </a:r>
            <a:endParaRPr lang="en-US" sz="4400" b="1" dirty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899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Please do </a:t>
            </a:r>
            <a:r>
              <a:rPr lang="en-US" sz="8000" b="1" u="sng" dirty="0" smtClean="0"/>
              <a:t>not</a:t>
            </a:r>
            <a:r>
              <a:rPr lang="en-US" sz="8000" b="1" dirty="0" smtClean="0"/>
              <a:t> </a:t>
            </a:r>
            <a:r>
              <a:rPr lang="en-US" sz="8000" b="1" u="sng" dirty="0" smtClean="0"/>
              <a:t>start</a:t>
            </a:r>
            <a:r>
              <a:rPr lang="en-US" sz="8000" b="1" dirty="0" smtClean="0"/>
              <a:t> a sentence with: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Well  	</a:t>
            </a:r>
            <a:r>
              <a:rPr lang="en-US" b="1" dirty="0" smtClean="0">
                <a:solidFill>
                  <a:srgbClr val="0070C0"/>
                </a:solidFill>
              </a:rPr>
              <a:t>I did </a:t>
            </a:r>
            <a:r>
              <a:rPr lang="en-US" b="1" dirty="0" smtClean="0">
                <a:solidFill>
                  <a:srgbClr val="FF0000"/>
                </a:solidFill>
              </a:rPr>
              <a:t>well</a:t>
            </a:r>
            <a:r>
              <a:rPr lang="en-US" b="1" dirty="0" smtClean="0">
                <a:solidFill>
                  <a:srgbClr val="0070C0"/>
                </a:solidFill>
              </a:rPr>
              <a:t> on my test. 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So    	</a:t>
            </a:r>
            <a:r>
              <a:rPr lang="en-US" b="1" dirty="0" smtClean="0">
                <a:solidFill>
                  <a:srgbClr val="0070C0"/>
                </a:solidFill>
              </a:rPr>
              <a:t>I eat </a:t>
            </a:r>
            <a:r>
              <a:rPr lang="en-US" b="1" dirty="0" smtClean="0">
                <a:solidFill>
                  <a:srgbClr val="FF0000"/>
                </a:solidFill>
              </a:rPr>
              <a:t>so</a:t>
            </a:r>
            <a:r>
              <a:rPr lang="en-US" b="1" dirty="0" smtClean="0">
                <a:solidFill>
                  <a:srgbClr val="0070C0"/>
                </a:solidFill>
              </a:rPr>
              <a:t> that I will grow.  I am </a:t>
            </a:r>
            <a:r>
              <a:rPr lang="en-US" b="1" dirty="0" smtClean="0">
                <a:solidFill>
                  <a:srgbClr val="FF0000"/>
                </a:solidFill>
              </a:rPr>
              <a:t>so</a:t>
            </a:r>
            <a:r>
              <a:rPr lang="en-US" b="1" dirty="0" smtClean="0">
                <a:solidFill>
                  <a:srgbClr val="0070C0"/>
                </a:solidFill>
              </a:rPr>
              <a:t> happy!</a:t>
            </a:r>
          </a:p>
          <a:p>
            <a:r>
              <a:rPr lang="en-US" b="1" dirty="0" smtClean="0"/>
              <a:t>And 	</a:t>
            </a:r>
            <a:r>
              <a:rPr lang="en-US" b="1" dirty="0" smtClean="0">
                <a:solidFill>
                  <a:srgbClr val="0070C0"/>
                </a:solidFill>
              </a:rPr>
              <a:t>I eat meat </a:t>
            </a:r>
            <a:r>
              <a:rPr lang="en-US" b="1" dirty="0" smtClean="0">
                <a:solidFill>
                  <a:srgbClr val="FF0000"/>
                </a:solidFill>
              </a:rPr>
              <a:t>and</a:t>
            </a:r>
            <a:r>
              <a:rPr lang="en-US" b="1" dirty="0" smtClean="0">
                <a:solidFill>
                  <a:srgbClr val="0070C0"/>
                </a:solidFill>
              </a:rPr>
              <a:t> vegetables.</a:t>
            </a:r>
          </a:p>
          <a:p>
            <a:r>
              <a:rPr lang="en-US" b="1" dirty="0" smtClean="0"/>
              <a:t>Or    	</a:t>
            </a:r>
            <a:r>
              <a:rPr lang="en-US" b="1" dirty="0" smtClean="0">
                <a:solidFill>
                  <a:srgbClr val="0070C0"/>
                </a:solidFill>
              </a:rPr>
              <a:t>I eat meat </a:t>
            </a:r>
            <a:r>
              <a:rPr lang="en-US" b="1" dirty="0" smtClean="0">
                <a:solidFill>
                  <a:srgbClr val="FF0000"/>
                </a:solidFill>
              </a:rPr>
              <a:t>or</a:t>
            </a:r>
            <a:r>
              <a:rPr lang="en-US" b="1" dirty="0" smtClean="0">
                <a:solidFill>
                  <a:srgbClr val="0070C0"/>
                </a:solidFill>
              </a:rPr>
              <a:t> vegetables.</a:t>
            </a:r>
          </a:p>
          <a:p>
            <a:r>
              <a:rPr lang="en-US" b="1" dirty="0" smtClean="0"/>
              <a:t>But  	</a:t>
            </a:r>
            <a:r>
              <a:rPr lang="en-US" b="1" dirty="0" smtClean="0">
                <a:solidFill>
                  <a:srgbClr val="0070C0"/>
                </a:solidFill>
              </a:rPr>
              <a:t>I eat meat </a:t>
            </a:r>
            <a:r>
              <a:rPr lang="en-US" b="1" dirty="0" smtClean="0">
                <a:solidFill>
                  <a:srgbClr val="FF0000"/>
                </a:solidFill>
              </a:rPr>
              <a:t>but</a:t>
            </a:r>
            <a:r>
              <a:rPr lang="en-US" b="1" dirty="0" smtClean="0">
                <a:solidFill>
                  <a:srgbClr val="0070C0"/>
                </a:solidFill>
              </a:rPr>
              <a:t> not vegetables.</a:t>
            </a:r>
          </a:p>
          <a:p>
            <a:r>
              <a:rPr lang="en-US" b="1" dirty="0" smtClean="0"/>
              <a:t>To</a:t>
            </a:r>
            <a:r>
              <a:rPr lang="en-US" b="1" dirty="0" smtClean="0">
                <a:solidFill>
                  <a:srgbClr val="0070C0"/>
                </a:solidFill>
              </a:rPr>
              <a:t>		I eat </a:t>
            </a:r>
            <a:r>
              <a:rPr lang="en-US" b="1" dirty="0" smtClean="0">
                <a:solidFill>
                  <a:srgbClr val="FF0000"/>
                </a:solidFill>
              </a:rPr>
              <a:t>to</a:t>
            </a:r>
            <a:r>
              <a:rPr lang="en-US" b="1" dirty="0" smtClean="0">
                <a:solidFill>
                  <a:srgbClr val="0070C0"/>
                </a:solidFill>
              </a:rPr>
              <a:t> be healthy.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407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sz="8800" b="1" dirty="0" smtClean="0"/>
              <a:t>Common Errors: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76400"/>
            <a:ext cx="8686800" cy="4114800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</a:rPr>
              <a:t>Use</a:t>
            </a:r>
            <a:r>
              <a:rPr lang="en-US" sz="4400" dirty="0" smtClean="0">
                <a:solidFill>
                  <a:srgbClr val="0070C0"/>
                </a:solidFill>
              </a:rPr>
              <a:t> could </a:t>
            </a:r>
            <a:r>
              <a:rPr lang="en-US" sz="5400" b="1" dirty="0" smtClean="0">
                <a:solidFill>
                  <a:srgbClr val="0070C0"/>
                </a:solidFill>
              </a:rPr>
              <a:t>have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not</a:t>
            </a:r>
            <a:r>
              <a:rPr lang="en-US" sz="4400" dirty="0" smtClean="0">
                <a:solidFill>
                  <a:srgbClr val="0070C0"/>
                </a:solidFill>
              </a:rPr>
              <a:t> could </a:t>
            </a:r>
            <a:r>
              <a:rPr lang="en-US" sz="4400" i="1" dirty="0" smtClean="0">
                <a:solidFill>
                  <a:srgbClr val="0070C0"/>
                </a:solidFill>
              </a:rPr>
              <a:t>of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</a:rPr>
              <a:t>Use</a:t>
            </a:r>
            <a:r>
              <a:rPr lang="en-US" sz="4400" dirty="0" smtClean="0">
                <a:solidFill>
                  <a:srgbClr val="0070C0"/>
                </a:solidFill>
              </a:rPr>
              <a:t> would </a:t>
            </a:r>
            <a:r>
              <a:rPr lang="en-US" sz="5400" b="1" dirty="0" smtClean="0">
                <a:solidFill>
                  <a:srgbClr val="0070C0"/>
                </a:solidFill>
              </a:rPr>
              <a:t>have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not</a:t>
            </a:r>
            <a:r>
              <a:rPr lang="en-US" sz="4400" dirty="0" smtClean="0">
                <a:solidFill>
                  <a:srgbClr val="0070C0"/>
                </a:solidFill>
              </a:rPr>
              <a:t> would </a:t>
            </a:r>
            <a:r>
              <a:rPr lang="en-US" sz="4400" i="1" dirty="0" smtClean="0">
                <a:solidFill>
                  <a:srgbClr val="0070C0"/>
                </a:solidFill>
              </a:rPr>
              <a:t>of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</a:rPr>
              <a:t>Use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5400" b="1" dirty="0" smtClean="0">
                <a:solidFill>
                  <a:srgbClr val="0070C0"/>
                </a:solidFill>
              </a:rPr>
              <a:t>going to </a:t>
            </a:r>
            <a:r>
              <a:rPr lang="en-US" sz="4400" dirty="0" smtClean="0">
                <a:solidFill>
                  <a:srgbClr val="FF0000"/>
                </a:solidFill>
              </a:rPr>
              <a:t>not</a:t>
            </a:r>
            <a:r>
              <a:rPr lang="en-US" sz="4400" dirty="0" smtClean="0">
                <a:solidFill>
                  <a:srgbClr val="0070C0"/>
                </a:solidFill>
              </a:rPr>
              <a:t> “gonna”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</a:rPr>
              <a:t>Use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5400" b="1" dirty="0" smtClean="0">
                <a:solidFill>
                  <a:srgbClr val="0070C0"/>
                </a:solidFill>
              </a:rPr>
              <a:t>by</a:t>
            </a:r>
            <a:r>
              <a:rPr lang="en-US" sz="4400" dirty="0" smtClean="0">
                <a:solidFill>
                  <a:srgbClr val="0070C0"/>
                </a:solidFill>
              </a:rPr>
              <a:t> accident </a:t>
            </a:r>
            <a:r>
              <a:rPr lang="en-US" sz="4400" dirty="0" smtClean="0">
                <a:solidFill>
                  <a:srgbClr val="FF0000"/>
                </a:solidFill>
              </a:rPr>
              <a:t>not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i="1" dirty="0" smtClean="0">
                <a:solidFill>
                  <a:srgbClr val="0070C0"/>
                </a:solidFill>
              </a:rPr>
              <a:t>on</a:t>
            </a:r>
            <a:r>
              <a:rPr lang="en-US" sz="4400" dirty="0" smtClean="0">
                <a:solidFill>
                  <a:srgbClr val="0070C0"/>
                </a:solidFill>
              </a:rPr>
              <a:t> accident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Use</a:t>
            </a:r>
            <a:r>
              <a:rPr lang="en-US" sz="4400" dirty="0" smtClean="0">
                <a:solidFill>
                  <a:srgbClr val="0070C0"/>
                </a:solidFill>
              </a:rPr>
              <a:t> I </a:t>
            </a:r>
            <a:r>
              <a:rPr lang="en-US" sz="5400" b="1" dirty="0" smtClean="0">
                <a:solidFill>
                  <a:srgbClr val="0070C0"/>
                </a:solidFill>
              </a:rPr>
              <a:t>saw</a:t>
            </a:r>
            <a:r>
              <a:rPr lang="en-US" sz="4400" dirty="0" smtClean="0">
                <a:solidFill>
                  <a:srgbClr val="0070C0"/>
                </a:solidFill>
              </a:rPr>
              <a:t> it </a:t>
            </a:r>
            <a:r>
              <a:rPr lang="en-US" sz="4400" dirty="0" smtClean="0">
                <a:solidFill>
                  <a:srgbClr val="FF0000"/>
                </a:solidFill>
              </a:rPr>
              <a:t>not</a:t>
            </a:r>
            <a:r>
              <a:rPr lang="en-US" sz="4400" dirty="0" smtClean="0">
                <a:solidFill>
                  <a:srgbClr val="0070C0"/>
                </a:solidFill>
              </a:rPr>
              <a:t> I </a:t>
            </a:r>
            <a:r>
              <a:rPr lang="en-US" sz="4400" i="1" dirty="0" smtClean="0">
                <a:solidFill>
                  <a:srgbClr val="0070C0"/>
                </a:solidFill>
              </a:rPr>
              <a:t>seen</a:t>
            </a:r>
            <a:r>
              <a:rPr lang="en-US" sz="4400" dirty="0" smtClean="0">
                <a:solidFill>
                  <a:srgbClr val="0070C0"/>
                </a:solidFill>
              </a:rPr>
              <a:t> it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0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Common Spelling Errors: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696200" cy="28956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5800" b="1" dirty="0" smtClean="0">
                <a:solidFill>
                  <a:srgbClr val="0070C0"/>
                </a:solidFill>
              </a:rPr>
              <a:t>does</a:t>
            </a:r>
            <a:r>
              <a:rPr lang="en-US" sz="4800" dirty="0" smtClean="0">
                <a:solidFill>
                  <a:srgbClr val="0070C0"/>
                </a:solidFill>
              </a:rPr>
              <a:t> + n</a:t>
            </a:r>
            <a:r>
              <a:rPr lang="en-US" sz="4800" dirty="0" smtClean="0">
                <a:solidFill>
                  <a:srgbClr val="FF0000"/>
                </a:solidFill>
              </a:rPr>
              <a:t>o</a:t>
            </a:r>
            <a:r>
              <a:rPr lang="en-US" sz="4800" dirty="0" smtClean="0">
                <a:solidFill>
                  <a:srgbClr val="0070C0"/>
                </a:solidFill>
              </a:rPr>
              <a:t>t = </a:t>
            </a:r>
            <a:r>
              <a:rPr lang="en-US" sz="5800" b="1" dirty="0" smtClean="0">
                <a:solidFill>
                  <a:srgbClr val="0070C0"/>
                </a:solidFill>
              </a:rPr>
              <a:t>does</a:t>
            </a:r>
            <a:r>
              <a:rPr lang="en-US" sz="4800" dirty="0" smtClean="0">
                <a:solidFill>
                  <a:srgbClr val="0070C0"/>
                </a:solidFill>
              </a:rPr>
              <a:t>n</a:t>
            </a:r>
            <a:r>
              <a:rPr lang="en-US" sz="4800" dirty="0" smtClean="0">
                <a:solidFill>
                  <a:srgbClr val="FF0000"/>
                </a:solidFill>
              </a:rPr>
              <a:t>’</a:t>
            </a:r>
            <a:r>
              <a:rPr lang="en-US" sz="4800" dirty="0" smtClean="0">
                <a:solidFill>
                  <a:srgbClr val="0070C0"/>
                </a:solidFill>
              </a:rPr>
              <a:t>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5800" b="1" dirty="0" smtClean="0">
                <a:solidFill>
                  <a:srgbClr val="0070C0"/>
                </a:solidFill>
              </a:rPr>
              <a:t>would</a:t>
            </a:r>
            <a:r>
              <a:rPr lang="en-US" sz="4800" dirty="0" smtClean="0">
                <a:solidFill>
                  <a:srgbClr val="0070C0"/>
                </a:solidFill>
              </a:rPr>
              <a:t> + n</a:t>
            </a:r>
            <a:r>
              <a:rPr lang="en-US" sz="4800" dirty="0" smtClean="0">
                <a:solidFill>
                  <a:srgbClr val="FF0000"/>
                </a:solidFill>
              </a:rPr>
              <a:t>o</a:t>
            </a:r>
            <a:r>
              <a:rPr lang="en-US" sz="4800" dirty="0" smtClean="0">
                <a:solidFill>
                  <a:srgbClr val="0070C0"/>
                </a:solidFill>
              </a:rPr>
              <a:t>t = </a:t>
            </a:r>
            <a:r>
              <a:rPr lang="en-US" sz="5800" b="1" dirty="0" smtClean="0">
                <a:solidFill>
                  <a:srgbClr val="0070C0"/>
                </a:solidFill>
              </a:rPr>
              <a:t>would</a:t>
            </a:r>
            <a:r>
              <a:rPr lang="en-US" sz="4800" dirty="0" smtClean="0">
                <a:solidFill>
                  <a:srgbClr val="0070C0"/>
                </a:solidFill>
              </a:rPr>
              <a:t>n</a:t>
            </a:r>
            <a:r>
              <a:rPr lang="en-US" sz="4800" dirty="0" smtClean="0">
                <a:solidFill>
                  <a:srgbClr val="FF0000"/>
                </a:solidFill>
              </a:rPr>
              <a:t>’</a:t>
            </a:r>
            <a:r>
              <a:rPr lang="en-US" sz="4800" dirty="0" smtClean="0">
                <a:solidFill>
                  <a:srgbClr val="0070C0"/>
                </a:solidFill>
              </a:rPr>
              <a:t>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5800" b="1" dirty="0" smtClean="0">
                <a:solidFill>
                  <a:srgbClr val="0070C0"/>
                </a:solidFill>
              </a:rPr>
              <a:t>could</a:t>
            </a:r>
            <a:r>
              <a:rPr lang="en-US" sz="4800" dirty="0" smtClean="0">
                <a:solidFill>
                  <a:srgbClr val="0070C0"/>
                </a:solidFill>
              </a:rPr>
              <a:t> + n</a:t>
            </a:r>
            <a:r>
              <a:rPr lang="en-US" sz="4800" dirty="0" smtClean="0">
                <a:solidFill>
                  <a:srgbClr val="FF0000"/>
                </a:solidFill>
              </a:rPr>
              <a:t>o</a:t>
            </a:r>
            <a:r>
              <a:rPr lang="en-US" sz="4800" dirty="0" smtClean="0">
                <a:solidFill>
                  <a:srgbClr val="0070C0"/>
                </a:solidFill>
              </a:rPr>
              <a:t>t = </a:t>
            </a:r>
            <a:r>
              <a:rPr lang="en-US" sz="5800" b="1" dirty="0" smtClean="0">
                <a:solidFill>
                  <a:srgbClr val="0070C0"/>
                </a:solidFill>
              </a:rPr>
              <a:t>could</a:t>
            </a:r>
            <a:r>
              <a:rPr lang="en-US" sz="4800" dirty="0" smtClean="0">
                <a:solidFill>
                  <a:srgbClr val="0070C0"/>
                </a:solidFill>
              </a:rPr>
              <a:t>n</a:t>
            </a:r>
            <a:r>
              <a:rPr lang="en-US" sz="4800" dirty="0" smtClean="0">
                <a:solidFill>
                  <a:srgbClr val="FF0000"/>
                </a:solidFill>
              </a:rPr>
              <a:t>’</a:t>
            </a:r>
            <a:r>
              <a:rPr lang="en-US" sz="4800" dirty="0" smtClean="0">
                <a:solidFill>
                  <a:srgbClr val="0070C0"/>
                </a:solidFill>
              </a:rPr>
              <a:t>t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4800" dirty="0" smtClean="0">
              <a:solidFill>
                <a:srgbClr val="0070C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6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89038"/>
          </a:xfrm>
        </p:spPr>
        <p:txBody>
          <a:bodyPr>
            <a:noAutofit/>
          </a:bodyPr>
          <a:lstStyle/>
          <a:p>
            <a:r>
              <a:rPr lang="en-US" sz="6600" b="1" dirty="0"/>
              <a:t>Common </a:t>
            </a:r>
            <a:r>
              <a:rPr lang="en-US" sz="6600" b="1" dirty="0" smtClean="0"/>
              <a:t>Grammar </a:t>
            </a:r>
            <a:r>
              <a:rPr lang="en-US" sz="6600" b="1" dirty="0"/>
              <a:t>Errors: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362200"/>
            <a:ext cx="8763000" cy="42672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Fast</a:t>
            </a:r>
            <a:r>
              <a:rPr lang="en-US" sz="4400" dirty="0" smtClean="0">
                <a:solidFill>
                  <a:srgbClr val="0070C0"/>
                </a:solidFill>
              </a:rPr>
              <a:t> and </a:t>
            </a:r>
            <a:r>
              <a:rPr lang="en-US" sz="4400" b="1" dirty="0" smtClean="0">
                <a:solidFill>
                  <a:srgbClr val="0070C0"/>
                </a:solidFill>
              </a:rPr>
              <a:t>slow</a:t>
            </a:r>
            <a:r>
              <a:rPr lang="en-US" sz="4400" dirty="0" smtClean="0">
                <a:solidFill>
                  <a:srgbClr val="0070C0"/>
                </a:solidFill>
              </a:rPr>
              <a:t> are </a:t>
            </a:r>
            <a:r>
              <a:rPr lang="en-US" sz="4400" b="1" u="sng" dirty="0" smtClean="0">
                <a:solidFill>
                  <a:srgbClr val="0070C0"/>
                </a:solidFill>
              </a:rPr>
              <a:t>adjectives</a:t>
            </a:r>
            <a:r>
              <a:rPr lang="en-US" sz="4400" b="1" dirty="0" smtClean="0">
                <a:solidFill>
                  <a:srgbClr val="0070C0"/>
                </a:solidFill>
              </a:rPr>
              <a:t>.</a:t>
            </a:r>
            <a:r>
              <a:rPr lang="en-US" sz="4400" dirty="0" smtClean="0">
                <a:solidFill>
                  <a:srgbClr val="0070C0"/>
                </a:solidFill>
              </a:rPr>
              <a:t>  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(Please </a:t>
            </a:r>
            <a:r>
              <a:rPr lang="en-US" sz="4400" dirty="0" smtClean="0">
                <a:solidFill>
                  <a:srgbClr val="FF0000"/>
                </a:solidFill>
              </a:rPr>
              <a:t>do not use</a:t>
            </a:r>
            <a:r>
              <a:rPr lang="en-US" sz="4400" dirty="0" smtClean="0">
                <a:solidFill>
                  <a:srgbClr val="0070C0"/>
                </a:solidFill>
              </a:rPr>
              <a:t> them as </a:t>
            </a:r>
            <a:r>
              <a:rPr lang="en-US" sz="4400" dirty="0" smtClean="0">
                <a:solidFill>
                  <a:srgbClr val="FF0000"/>
                </a:solidFill>
              </a:rPr>
              <a:t>adverbs</a:t>
            </a:r>
            <a:r>
              <a:rPr lang="en-US" sz="4400" dirty="0" smtClean="0">
                <a:solidFill>
                  <a:srgbClr val="0070C0"/>
                </a:solidFill>
              </a:rPr>
              <a:t>.)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fast</a:t>
            </a:r>
            <a:r>
              <a:rPr lang="en-US" dirty="0" smtClean="0"/>
              <a:t> car won the race.  </a:t>
            </a:r>
            <a:r>
              <a:rPr lang="en-US" dirty="0" smtClean="0">
                <a:solidFill>
                  <a:srgbClr val="0070C0"/>
                </a:solidFill>
              </a:rPr>
              <a:t>(adjective)</a:t>
            </a:r>
          </a:p>
          <a:p>
            <a:r>
              <a:rPr lang="en-US" dirty="0" smtClean="0"/>
              <a:t>The car </a:t>
            </a:r>
            <a:r>
              <a:rPr lang="en-US" dirty="0" smtClean="0">
                <a:solidFill>
                  <a:srgbClr val="0070C0"/>
                </a:solidFill>
              </a:rPr>
              <a:t>quickly</a:t>
            </a:r>
            <a:r>
              <a:rPr lang="en-US" dirty="0" smtClean="0"/>
              <a:t> won the race. </a:t>
            </a:r>
            <a:r>
              <a:rPr lang="en-US" dirty="0" smtClean="0">
                <a:solidFill>
                  <a:srgbClr val="0070C0"/>
                </a:solidFill>
              </a:rPr>
              <a:t>(adverb)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slow </a:t>
            </a:r>
            <a:r>
              <a:rPr lang="en-US" dirty="0" smtClean="0"/>
              <a:t>car lost the race.  </a:t>
            </a:r>
            <a:r>
              <a:rPr lang="en-US" dirty="0" smtClean="0">
                <a:solidFill>
                  <a:srgbClr val="0070C0"/>
                </a:solidFill>
              </a:rPr>
              <a:t>(adjective)</a:t>
            </a:r>
          </a:p>
          <a:p>
            <a:r>
              <a:rPr lang="en-US" dirty="0" smtClean="0"/>
              <a:t>The car drove </a:t>
            </a:r>
            <a:r>
              <a:rPr lang="en-US" dirty="0" smtClean="0">
                <a:solidFill>
                  <a:srgbClr val="0070C0"/>
                </a:solidFill>
              </a:rPr>
              <a:t>slowly</a:t>
            </a:r>
            <a:r>
              <a:rPr lang="en-US" dirty="0" smtClean="0"/>
              <a:t> and lost the race. </a:t>
            </a:r>
            <a:r>
              <a:rPr lang="en-US" dirty="0" smtClean="0">
                <a:solidFill>
                  <a:srgbClr val="0070C0"/>
                </a:solidFill>
              </a:rPr>
              <a:t>(adverb)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: The car drove </a:t>
            </a:r>
            <a:r>
              <a:rPr lang="en-US" dirty="0" smtClean="0">
                <a:solidFill>
                  <a:srgbClr val="FF0000"/>
                </a:solidFill>
              </a:rPr>
              <a:t>slow</a:t>
            </a:r>
            <a:r>
              <a:rPr lang="en-US" dirty="0" smtClean="0"/>
              <a:t> and lost the race.</a:t>
            </a:r>
          </a:p>
          <a:p>
            <a:pPr marL="0" indent="0">
              <a:buNone/>
            </a:pPr>
            <a:endParaRPr lang="en-US" dirty="0" smtClean="0"/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Note</a:t>
            </a:r>
            <a:r>
              <a:rPr lang="en-US" dirty="0" smtClean="0"/>
              <a:t>: When the weather person on television says, </a:t>
            </a:r>
            <a:r>
              <a:rPr lang="en-US" dirty="0" smtClean="0">
                <a:solidFill>
                  <a:srgbClr val="0070C0"/>
                </a:solidFill>
              </a:rPr>
              <a:t>“The roads are slippery; drive </a:t>
            </a:r>
            <a:r>
              <a:rPr lang="en-US" dirty="0" smtClean="0">
                <a:solidFill>
                  <a:srgbClr val="FF0000"/>
                </a:solidFill>
              </a:rPr>
              <a:t>slow</a:t>
            </a:r>
            <a:r>
              <a:rPr lang="en-US" dirty="0" smtClean="0">
                <a:solidFill>
                  <a:srgbClr val="0070C0"/>
                </a:solidFill>
              </a:rPr>
              <a:t>.”</a:t>
            </a:r>
            <a:r>
              <a:rPr lang="en-US" dirty="0" smtClean="0"/>
              <a:t>  This is </a:t>
            </a:r>
            <a:r>
              <a:rPr lang="en-US" u="sng" dirty="0" smtClean="0"/>
              <a:t>incorrect</a:t>
            </a:r>
            <a:r>
              <a:rPr lang="en-US" dirty="0" smtClean="0"/>
              <a:t> grammar!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97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003425"/>
          </a:xfrm>
        </p:spPr>
        <p:txBody>
          <a:bodyPr>
            <a:normAutofit fontScale="90000"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</a:rPr>
              <a:t>Please Avoid</a:t>
            </a:r>
            <a:r>
              <a:rPr lang="en-US" sz="6000" b="1" dirty="0" smtClean="0"/>
              <a:t> the word </a:t>
            </a:r>
            <a:r>
              <a:rPr lang="en-US" sz="6000" b="1" i="1" dirty="0" smtClean="0">
                <a:solidFill>
                  <a:srgbClr val="FF0000"/>
                </a:solidFill>
              </a:rPr>
              <a:t>you</a:t>
            </a:r>
            <a:r>
              <a:rPr lang="en-US" sz="6000" b="1" dirty="0" smtClean="0"/>
              <a:t> in your writing, unless it’s used in dialogue or quotes.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22098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Writers tend </a:t>
            </a:r>
            <a:r>
              <a:rPr lang="en-US" sz="4000" dirty="0">
                <a:solidFill>
                  <a:srgbClr val="0070C0"/>
                </a:solidFill>
              </a:rPr>
              <a:t>to use the word </a:t>
            </a:r>
            <a:r>
              <a:rPr lang="en-US" sz="4000" b="1" dirty="0">
                <a:solidFill>
                  <a:srgbClr val="FF0000"/>
                </a:solidFill>
              </a:rPr>
              <a:t>"you</a:t>
            </a:r>
            <a:r>
              <a:rPr lang="en-US" sz="4000" b="1" dirty="0" smtClean="0">
                <a:solidFill>
                  <a:srgbClr val="FF0000"/>
                </a:solidFill>
              </a:rPr>
              <a:t>"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>
                <a:solidFill>
                  <a:srgbClr val="0070C0"/>
                </a:solidFill>
              </a:rPr>
              <a:t>- </a:t>
            </a:r>
            <a:r>
              <a:rPr lang="en-US" sz="4000" b="1" i="1" dirty="0">
                <a:solidFill>
                  <a:srgbClr val="0070C0"/>
                </a:solidFill>
              </a:rPr>
              <a:t>referring to </a:t>
            </a:r>
            <a:r>
              <a:rPr lang="en-US" sz="4000" b="1" i="1" dirty="0" smtClean="0">
                <a:solidFill>
                  <a:srgbClr val="0070C0"/>
                </a:solidFill>
              </a:rPr>
              <a:t>their </a:t>
            </a:r>
            <a:r>
              <a:rPr lang="en-US" sz="4000" b="1" i="1" dirty="0">
                <a:solidFill>
                  <a:srgbClr val="0070C0"/>
                </a:solidFill>
              </a:rPr>
              <a:t>reader</a:t>
            </a:r>
            <a:r>
              <a:rPr lang="en-US" sz="4000" b="1" dirty="0">
                <a:solidFill>
                  <a:srgbClr val="0070C0"/>
                </a:solidFill>
              </a:rPr>
              <a:t>, </a:t>
            </a:r>
            <a:r>
              <a:rPr lang="en-US" sz="4000" b="1" dirty="0">
                <a:solidFill>
                  <a:srgbClr val="FF0000"/>
                </a:solidFill>
              </a:rPr>
              <a:t>who could </a:t>
            </a:r>
            <a:r>
              <a:rPr lang="en-US" sz="4000" b="1" dirty="0" smtClean="0">
                <a:solidFill>
                  <a:srgbClr val="FF0000"/>
                </a:solidFill>
              </a:rPr>
              <a:t>be absolutely anyone </a:t>
            </a:r>
            <a:r>
              <a:rPr lang="en-US" sz="4000" b="1" dirty="0">
                <a:solidFill>
                  <a:srgbClr val="FF0000"/>
                </a:solidFill>
              </a:rPr>
              <a:t>at </a:t>
            </a:r>
            <a:r>
              <a:rPr lang="en-US" sz="4000" b="1" dirty="0" smtClean="0">
                <a:solidFill>
                  <a:srgbClr val="FF0000"/>
                </a:solidFill>
              </a:rPr>
              <a:t>all.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36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The following is an example conclusion in an MCAS response: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0"/>
            <a:ext cx="7924800" cy="2667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</a:rPr>
              <a:t>You</a:t>
            </a:r>
            <a:r>
              <a:rPr lang="en-US" sz="3600" b="1" dirty="0" smtClean="0">
                <a:solidFill>
                  <a:srgbClr val="0070C0"/>
                </a:solidFill>
              </a:rPr>
              <a:t> will greatly enjoy the new after school activity of crab soccer in the gym.  </a:t>
            </a:r>
            <a:r>
              <a:rPr lang="en-US" sz="3600" b="1" dirty="0" smtClean="0">
                <a:solidFill>
                  <a:srgbClr val="FF0000"/>
                </a:solidFill>
              </a:rPr>
              <a:t>You</a:t>
            </a:r>
            <a:r>
              <a:rPr lang="en-US" sz="3600" b="1" dirty="0" smtClean="0">
                <a:solidFill>
                  <a:srgbClr val="0070C0"/>
                </a:solidFill>
              </a:rPr>
              <a:t> will have fun, get exercise, and learn soccer rules.  That is why </a:t>
            </a:r>
            <a:r>
              <a:rPr lang="en-US" sz="3600" b="1" dirty="0" smtClean="0">
                <a:solidFill>
                  <a:srgbClr val="FF0000"/>
                </a:solidFill>
              </a:rPr>
              <a:t>you</a:t>
            </a:r>
            <a:r>
              <a:rPr lang="en-US" sz="3600" b="1" dirty="0" smtClean="0">
                <a:solidFill>
                  <a:srgbClr val="0070C0"/>
                </a:solidFill>
              </a:rPr>
              <a:t> will like my idea of playing crab soccer as a new after school activity here at QRMHS.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34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Who</a:t>
            </a:r>
            <a:r>
              <a:rPr lang="en-US" sz="6000" b="1" dirty="0" smtClean="0"/>
              <a:t> is likely the </a:t>
            </a:r>
            <a:r>
              <a:rPr lang="en-US" sz="6000" b="1" dirty="0" smtClean="0">
                <a:solidFill>
                  <a:srgbClr val="FF0000"/>
                </a:solidFill>
              </a:rPr>
              <a:t>you</a:t>
            </a:r>
            <a:r>
              <a:rPr lang="en-US" sz="6000" b="1" dirty="0" smtClean="0"/>
              <a:t> reading the MCAS response?  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667000"/>
          </a:xfrm>
        </p:spPr>
        <p:txBody>
          <a:bodyPr>
            <a:normAutofit fontScale="92500" lnSpcReduction="10000"/>
          </a:bodyPr>
          <a:lstStyle/>
          <a:p>
            <a:r>
              <a:rPr lang="en-US" sz="4800" b="1" dirty="0" smtClean="0">
                <a:solidFill>
                  <a:srgbClr val="00B0F0"/>
                </a:solidFill>
              </a:rPr>
              <a:t>The </a:t>
            </a:r>
            <a:r>
              <a:rPr lang="en-US" sz="4800" b="1" dirty="0" smtClean="0">
                <a:solidFill>
                  <a:srgbClr val="FF0000"/>
                </a:solidFill>
              </a:rPr>
              <a:t>reader/evaluator</a:t>
            </a:r>
            <a:r>
              <a:rPr lang="en-US" sz="4800" b="1" dirty="0" smtClean="0">
                <a:solidFill>
                  <a:srgbClr val="00B0F0"/>
                </a:solidFill>
              </a:rPr>
              <a:t> of a Long </a:t>
            </a:r>
            <a:r>
              <a:rPr lang="en-US" sz="4800" b="1" dirty="0">
                <a:solidFill>
                  <a:srgbClr val="00B0F0"/>
                </a:solidFill>
              </a:rPr>
              <a:t>C</a:t>
            </a:r>
            <a:r>
              <a:rPr lang="en-US" sz="4800" b="1" dirty="0" smtClean="0">
                <a:solidFill>
                  <a:srgbClr val="00B0F0"/>
                </a:solidFill>
              </a:rPr>
              <a:t>omposition MCAS response is very often </a:t>
            </a:r>
            <a:r>
              <a:rPr lang="en-US" sz="4800" b="1" dirty="0" smtClean="0">
                <a:solidFill>
                  <a:srgbClr val="FF0000"/>
                </a:solidFill>
              </a:rPr>
              <a:t>a retired teacher.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42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817</Words>
  <Application>Microsoft Office PowerPoint</Application>
  <PresentationFormat>On-screen Show (4:3)</PresentationFormat>
  <Paragraphs>60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Writing Dos and Don’ts</vt:lpstr>
      <vt:lpstr>Use Formal Language</vt:lpstr>
      <vt:lpstr>Please do not start a sentence with:</vt:lpstr>
      <vt:lpstr>Common Errors:</vt:lpstr>
      <vt:lpstr>Common Spelling Errors:</vt:lpstr>
      <vt:lpstr>Common Grammar Errors:</vt:lpstr>
      <vt:lpstr>Please Avoid the word you in your writing, unless it’s used in dialogue or quotes.  </vt:lpstr>
      <vt:lpstr>The following is an example conclusion in an MCAS response:</vt:lpstr>
      <vt:lpstr>Who is likely the you reading the MCAS response?  </vt:lpstr>
      <vt:lpstr>PowerPoint Presentation</vt:lpstr>
      <vt:lpstr>Instead of using You:</vt:lpstr>
      <vt:lpstr>Instead of using You:</vt:lpstr>
      <vt:lpstr>Instead of using You:</vt:lpstr>
      <vt:lpstr>Instead of using You:</vt:lpstr>
      <vt:lpstr>Another MCAS Example Response Issue: the word Will</vt:lpstr>
      <vt:lpstr>Think about it…   Would a writer really KNOW if people WILL like his or her idea?</vt:lpstr>
      <vt:lpstr>Instead of using Will:</vt:lpstr>
      <vt:lpstr>Instead of using Will:</vt:lpstr>
      <vt:lpstr>Instead of using Will: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Eddleston</dc:creator>
  <cp:lastModifiedBy>Christina Eddleston</cp:lastModifiedBy>
  <cp:revision>57</cp:revision>
  <dcterms:created xsi:type="dcterms:W3CDTF">2013-10-02T13:24:11Z</dcterms:created>
  <dcterms:modified xsi:type="dcterms:W3CDTF">2013-10-18T17:16:31Z</dcterms:modified>
</cp:coreProperties>
</file>